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autoCompressPictures="0">
  <p:sldMasterIdLst>
    <p:sldMasterId id="2147483659" r:id="rId1"/>
  </p:sldMasterIdLst>
  <p:notesMasterIdLst>
    <p:notesMasterId r:id="rId6"/>
  </p:notesMasterIdLst>
  <p:sldIdLst>
    <p:sldId id="262" r:id="rId2"/>
    <p:sldId id="263" r:id="rId3"/>
    <p:sldId id="265" r:id="rId4"/>
    <p:sldId id="264" r:id="rId5"/>
  </p:sldIdLst>
  <p:sldSz cx="9144000" cy="6858000" type="screen4x3"/>
  <p:notesSz cx="6858000" cy="9144000"/>
  <p:embeddedFontLst>
    <p:embeddedFont>
      <p:font typeface="Montserrat ExtraLight" panose="020B0604020202020204" charset="0"/>
      <p:regular r:id="rId7"/>
      <p:bold r:id="rId8"/>
      <p:italic r:id="rId9"/>
      <p:boldItalic r:id="rId1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429"/>
    <p:restoredTop sz="94676"/>
  </p:normalViewPr>
  <p:slideViewPr>
    <p:cSldViewPr snapToGrid="0">
      <p:cViewPr varScale="1">
        <p:scale>
          <a:sx n="108" d="100"/>
          <a:sy n="108" d="100"/>
        </p:scale>
        <p:origin x="13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font" Target="fonts/font1.fntdata"/><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font" Target="fonts/font3.fntdata"/><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309"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44867818fd_7_53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44867818fd_7_5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44867818fd_7_53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44867818fd_7_5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88955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44867818fd_7_53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44867818fd_7_5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36687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44867818fd_7_53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44867818fd_7_5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40102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992767"/>
            <a:ext cx="8520600" cy="27369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3778833"/>
            <a:ext cx="8520600" cy="10569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5366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740800"/>
            <a:ext cx="2808000" cy="1007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852800"/>
            <a:ext cx="2808000" cy="42393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600200"/>
            <a:ext cx="6367800" cy="54543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644233"/>
            <a:ext cx="4045200" cy="19764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3737433"/>
            <a:ext cx="4045200" cy="16467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965433"/>
            <a:ext cx="3837000" cy="49269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5640767"/>
            <a:ext cx="5998800" cy="8067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474833"/>
            <a:ext cx="8520600" cy="26181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4202967"/>
            <a:ext cx="8520600" cy="17343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s"/>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3.jpg"/><Relationship Id="rId5" Type="http://schemas.openxmlformats.org/officeDocument/2006/relationships/image" Target="../media/image2.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3.jpg"/><Relationship Id="rId5" Type="http://schemas.openxmlformats.org/officeDocument/2006/relationships/image" Target="../media/image2.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19"/>
          <p:cNvSpPr/>
          <p:nvPr/>
        </p:nvSpPr>
        <p:spPr>
          <a:xfrm>
            <a:off x="0" y="-11500"/>
            <a:ext cx="9144000" cy="6858000"/>
          </a:xfrm>
          <a:prstGeom prst="rect">
            <a:avLst/>
          </a:prstGeom>
          <a:solidFill>
            <a:srgbClr val="CB1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s" dirty="0"/>
              <a:t>I</a:t>
            </a:r>
            <a:endParaRPr dirty="0"/>
          </a:p>
        </p:txBody>
      </p:sp>
      <p:pic>
        <p:nvPicPr>
          <p:cNvPr id="162" name="Google Shape;162;p19"/>
          <p:cNvPicPr preferRelativeResize="0"/>
          <p:nvPr/>
        </p:nvPicPr>
        <p:blipFill rotWithShape="1">
          <a:blip r:embed="rId3">
            <a:alphaModFix/>
          </a:blip>
          <a:srcRect t="24545" b="54196"/>
          <a:stretch/>
        </p:blipFill>
        <p:spPr>
          <a:xfrm>
            <a:off x="4516845" y="199719"/>
            <a:ext cx="1866584" cy="733921"/>
          </a:xfrm>
          <a:prstGeom prst="rect">
            <a:avLst/>
          </a:prstGeom>
          <a:noFill/>
          <a:ln>
            <a:noFill/>
          </a:ln>
        </p:spPr>
      </p:pic>
      <p:pic>
        <p:nvPicPr>
          <p:cNvPr id="163" name="Google Shape;163;p19"/>
          <p:cNvPicPr preferRelativeResize="0"/>
          <p:nvPr/>
        </p:nvPicPr>
        <p:blipFill rotWithShape="1">
          <a:blip r:embed="rId3">
            <a:alphaModFix/>
          </a:blip>
          <a:srcRect b="76166"/>
          <a:stretch/>
        </p:blipFill>
        <p:spPr>
          <a:xfrm>
            <a:off x="2760563" y="258850"/>
            <a:ext cx="1664997" cy="733921"/>
          </a:xfrm>
          <a:prstGeom prst="rect">
            <a:avLst/>
          </a:prstGeom>
          <a:noFill/>
          <a:ln>
            <a:noFill/>
          </a:ln>
        </p:spPr>
      </p:pic>
      <p:sp>
        <p:nvSpPr>
          <p:cNvPr id="164" name="Google Shape;164;p19"/>
          <p:cNvSpPr/>
          <p:nvPr/>
        </p:nvSpPr>
        <p:spPr>
          <a:xfrm>
            <a:off x="0" y="1264800"/>
            <a:ext cx="9144000" cy="5593200"/>
          </a:xfrm>
          <a:prstGeom prst="rect">
            <a:avLst/>
          </a:prstGeom>
          <a:solidFill>
            <a:srgbClr val="323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5" name="Google Shape;165;p19"/>
          <p:cNvSpPr txBox="1"/>
          <p:nvPr/>
        </p:nvSpPr>
        <p:spPr>
          <a:xfrm>
            <a:off x="1020931" y="1319796"/>
            <a:ext cx="7271024" cy="73576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s-ES" sz="4400" u="sng" dirty="0">
                <a:solidFill>
                  <a:srgbClr val="FFFFFF"/>
                </a:solidFill>
                <a:latin typeface="Montserrat ExtraLight"/>
                <a:ea typeface="Montserrat ExtraLight"/>
                <a:cs typeface="Montserrat ExtraLight"/>
                <a:sym typeface="Montserrat ExtraLight"/>
              </a:rPr>
              <a:t>Ventajas PIF</a:t>
            </a:r>
            <a:r>
              <a:rPr lang="es-ES" sz="4400" dirty="0">
                <a:solidFill>
                  <a:srgbClr val="FFFFFF"/>
                </a:solidFill>
                <a:latin typeface="Montserrat ExtraLight"/>
                <a:ea typeface="Montserrat ExtraLight"/>
                <a:cs typeface="Montserrat ExtraLight"/>
                <a:sym typeface="Montserrat ExtraLight"/>
              </a:rPr>
              <a:t>:</a:t>
            </a:r>
            <a:endParaRPr sz="4400" dirty="0">
              <a:solidFill>
                <a:srgbClr val="FFFFFF"/>
              </a:solidFill>
              <a:latin typeface="Montserrat ExtraLight"/>
              <a:ea typeface="Montserrat ExtraLight"/>
              <a:cs typeface="Montserrat ExtraLight"/>
              <a:sym typeface="Montserrat ExtraLight"/>
            </a:endParaRPr>
          </a:p>
          <a:p>
            <a:pPr marL="0" lvl="0" indent="0" algn="l" rtl="0">
              <a:spcBef>
                <a:spcPts val="0"/>
              </a:spcBef>
              <a:spcAft>
                <a:spcPts val="0"/>
              </a:spcAft>
              <a:buNone/>
            </a:pPr>
            <a:endParaRPr sz="6000" dirty="0">
              <a:solidFill>
                <a:srgbClr val="FFFFFF"/>
              </a:solidFill>
              <a:latin typeface="Montserrat ExtraLight"/>
              <a:ea typeface="Montserrat ExtraLight"/>
              <a:cs typeface="Montserrat ExtraLight"/>
              <a:sym typeface="Montserrat ExtraLight"/>
            </a:endParaRPr>
          </a:p>
        </p:txBody>
      </p:sp>
      <p:sp>
        <p:nvSpPr>
          <p:cNvPr id="168" name="Google Shape;168;p19"/>
          <p:cNvSpPr txBox="1"/>
          <p:nvPr/>
        </p:nvSpPr>
        <p:spPr>
          <a:xfrm>
            <a:off x="945231" y="2110552"/>
            <a:ext cx="7422424" cy="4374469"/>
          </a:xfrm>
          <a:prstGeom prst="rect">
            <a:avLst/>
          </a:prstGeom>
          <a:noFill/>
          <a:ln>
            <a:noFill/>
          </a:ln>
        </p:spPr>
        <p:txBody>
          <a:bodyPr spcFirstLastPara="1" wrap="square" lIns="91425" tIns="45700" rIns="91425" bIns="45700" anchor="t" anchorCtr="0">
            <a:noAutofit/>
          </a:bodyPr>
          <a:lstStyle/>
          <a:p>
            <a:pPr lvl="0" algn="just"/>
            <a:r>
              <a:rPr lang="es-ES" b="1" dirty="0">
                <a:solidFill>
                  <a:schemeClr val="bg1"/>
                </a:solidFill>
                <a:latin typeface="Montserrat ExtraLight" panose="020B0604020202020204" charset="0"/>
              </a:rPr>
              <a:t>Para el trabajador: </a:t>
            </a:r>
          </a:p>
          <a:p>
            <a:pPr lvl="0" algn="just"/>
            <a:endParaRPr lang="es-ES" b="1" dirty="0">
              <a:solidFill>
                <a:schemeClr val="bg1"/>
              </a:solidFill>
              <a:latin typeface="Montserrat ExtraLight" panose="020B0604020202020204" charset="0"/>
            </a:endParaRPr>
          </a:p>
          <a:p>
            <a:pPr lvl="0" algn="just"/>
            <a:r>
              <a:rPr lang="es-ES" dirty="0">
                <a:solidFill>
                  <a:schemeClr val="bg1"/>
                </a:solidFill>
                <a:latin typeface="Montserrat ExtraLight" panose="020B0604020202020204" charset="0"/>
              </a:rPr>
              <a:t>que dispone de tiempo dentro de su jornada laboral para asistir a las clases presenciales de la formación</a:t>
            </a:r>
          </a:p>
          <a:p>
            <a:pPr lvl="0" algn="just"/>
            <a:endParaRPr lang="es-ES" dirty="0">
              <a:solidFill>
                <a:schemeClr val="bg1"/>
              </a:solidFill>
              <a:latin typeface="Montserrat ExtraLight" panose="020B0604020202020204" charset="0"/>
            </a:endParaRPr>
          </a:p>
          <a:p>
            <a:pPr lvl="0" algn="just"/>
            <a:endParaRPr lang="es-ES" dirty="0">
              <a:solidFill>
                <a:schemeClr val="bg1"/>
              </a:solidFill>
              <a:latin typeface="Montserrat ExtraLight" panose="020B0604020202020204" charset="0"/>
            </a:endParaRPr>
          </a:p>
          <a:p>
            <a:pPr lvl="0" algn="just">
              <a:lnSpc>
                <a:spcPct val="107000"/>
              </a:lnSpc>
            </a:pPr>
            <a:r>
              <a:rPr lang="es-ES" b="1" dirty="0">
                <a:solidFill>
                  <a:schemeClr val="bg1"/>
                </a:solidFill>
                <a:latin typeface="Montserrat ExtraLight" panose="020B0604020202020204" charset="0"/>
                <a:ea typeface="Calibri" panose="020F0502020204030204" pitchFamily="34" charset="0"/>
                <a:cs typeface="Times New Roman" panose="02020603050405020304" pitchFamily="18" charset="0"/>
              </a:rPr>
              <a:t>Para la empresa</a:t>
            </a:r>
            <a:r>
              <a:rPr lang="es-ES" dirty="0">
                <a:solidFill>
                  <a:schemeClr val="bg1"/>
                </a:solidFill>
                <a:latin typeface="Montserrat ExtraLight" panose="020B0604020202020204" charset="0"/>
                <a:ea typeface="Calibri" panose="020F0502020204030204" pitchFamily="34" charset="0"/>
                <a:cs typeface="Times New Roman" panose="02020603050405020304" pitchFamily="18" charset="0"/>
              </a:rPr>
              <a:t>: </a:t>
            </a:r>
          </a:p>
          <a:p>
            <a:pPr lvl="0" algn="just">
              <a:lnSpc>
                <a:spcPct val="107000"/>
              </a:lnSpc>
            </a:pPr>
            <a:endParaRPr lang="es-ES" dirty="0">
              <a:solidFill>
                <a:schemeClr val="bg1"/>
              </a:solidFill>
              <a:latin typeface="Montserrat ExtraLight" panose="020B060402020202020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Ø"/>
            </a:pPr>
            <a:r>
              <a:rPr lang="es-ES" dirty="0">
                <a:solidFill>
                  <a:schemeClr val="bg1"/>
                </a:solidFill>
                <a:latin typeface="Montserrat ExtraLight" panose="020B0604020202020204" charset="0"/>
                <a:ea typeface="Calibri" panose="020F0502020204030204" pitchFamily="34" charset="0"/>
                <a:cs typeface="Times New Roman" panose="02020603050405020304" pitchFamily="18" charset="0"/>
              </a:rPr>
              <a:t>Recupera el coste de la formación, a través de coste hora empresa del trabajador, por eso debe ser en horario laboral</a:t>
            </a:r>
          </a:p>
          <a:p>
            <a:pPr marL="342900" lvl="0" indent="-342900" algn="just">
              <a:lnSpc>
                <a:spcPct val="107000"/>
              </a:lnSpc>
              <a:buFont typeface="Wingdings" panose="05000000000000000000" pitchFamily="2" charset="2"/>
              <a:buChar char="Ø"/>
            </a:pPr>
            <a:endParaRPr lang="es-ES" dirty="0">
              <a:solidFill>
                <a:schemeClr val="bg1"/>
              </a:solidFill>
              <a:latin typeface="Montserrat ExtraLight" panose="020B060402020202020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Ø"/>
            </a:pPr>
            <a:r>
              <a:rPr lang="es-ES" dirty="0">
                <a:solidFill>
                  <a:schemeClr val="bg1"/>
                </a:solidFill>
                <a:latin typeface="Montserrat ExtraLight" panose="020B0604020202020204" charset="0"/>
                <a:ea typeface="Calibri" panose="020F0502020204030204" pitchFamily="34" charset="0"/>
                <a:cs typeface="Times New Roman" panose="02020603050405020304" pitchFamily="18" charset="0"/>
              </a:rPr>
              <a:t>Retención de Talento, motivación de los empleados y formación que ayuda al trabajador y la empresa a crecer.</a:t>
            </a:r>
          </a:p>
          <a:p>
            <a:pPr marL="342900" lvl="0" indent="-342900" algn="just">
              <a:lnSpc>
                <a:spcPct val="107000"/>
              </a:lnSpc>
              <a:buFont typeface="Wingdings" panose="05000000000000000000" pitchFamily="2" charset="2"/>
              <a:buChar char="Ø"/>
            </a:pPr>
            <a:endParaRPr lang="es-ES" dirty="0">
              <a:solidFill>
                <a:schemeClr val="bg1"/>
              </a:solidFill>
              <a:latin typeface="Montserrat ExtraLight" panose="020B0604020202020204" charset="0"/>
              <a:ea typeface="Calibri" panose="020F0502020204030204" pitchFamily="34" charset="0"/>
              <a:cs typeface="Times New Roman" panose="02020603050405020304" pitchFamily="18" charset="0"/>
            </a:endParaRPr>
          </a:p>
          <a:p>
            <a:pPr marL="342900" lvl="0" indent="-342900" algn="just">
              <a:lnSpc>
                <a:spcPct val="107000"/>
              </a:lnSpc>
              <a:buFont typeface="Wingdings" panose="05000000000000000000" pitchFamily="2" charset="2"/>
              <a:buChar char="Ø"/>
            </a:pPr>
            <a:r>
              <a:rPr lang="es-ES" dirty="0">
                <a:solidFill>
                  <a:schemeClr val="bg1"/>
                </a:solidFill>
                <a:latin typeface="Montserrat ExtraLight" panose="020B0604020202020204" charset="0"/>
                <a:ea typeface="Calibri" panose="020F0502020204030204" pitchFamily="34" charset="0"/>
                <a:cs typeface="Times New Roman" panose="02020603050405020304" pitchFamily="18" charset="0"/>
              </a:rPr>
              <a:t>Esta bonificación no tiene un límite económico máximo, sino que se recupera el coste salarial completo y el coste de Seguridad Social.</a:t>
            </a:r>
          </a:p>
          <a:p>
            <a:pPr lvl="0" algn="just">
              <a:lnSpc>
                <a:spcPct val="107000"/>
              </a:lnSpc>
            </a:pPr>
            <a:endParaRPr lang="es-ES" dirty="0">
              <a:solidFill>
                <a:schemeClr val="bg1"/>
              </a:solidFill>
              <a:latin typeface="Montserrat ExtraLight" panose="020B060402020202020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Ø"/>
            </a:pPr>
            <a:r>
              <a:rPr lang="es-ES" dirty="0">
                <a:solidFill>
                  <a:schemeClr val="bg1"/>
                </a:solidFill>
                <a:latin typeface="Montserrat ExtraLight" panose="020B0604020202020204" charset="0"/>
                <a:ea typeface="Calibri" panose="020F0502020204030204" pitchFamily="34" charset="0"/>
                <a:cs typeface="Times New Roman" panose="02020603050405020304" pitchFamily="18" charset="0"/>
              </a:rPr>
              <a:t>Es una bonificación adicional para la empresa, que no consume el crédito tripartito disponible para sus acciones formativas programadas.</a:t>
            </a:r>
          </a:p>
          <a:p>
            <a:pPr marL="285750" lvl="0" indent="-285750" algn="just">
              <a:buFont typeface="Wingdings" panose="05000000000000000000" pitchFamily="2" charset="2"/>
              <a:buChar char="Ø"/>
            </a:pPr>
            <a:endParaRPr lang="es-ES" dirty="0">
              <a:solidFill>
                <a:schemeClr val="bg1"/>
              </a:solidFill>
              <a:latin typeface="Montserrat ExtraLight" panose="020B0604020202020204" charset="0"/>
            </a:endParaRPr>
          </a:p>
          <a:p>
            <a:pPr marL="285750" lvl="0" indent="-285750" algn="just">
              <a:buFont typeface="Wingdings" panose="05000000000000000000" pitchFamily="2" charset="2"/>
              <a:buChar char="Ø"/>
            </a:pPr>
            <a:endParaRPr lang="es-ES" dirty="0">
              <a:solidFill>
                <a:schemeClr val="bg1"/>
              </a:solidFill>
              <a:latin typeface="Montserrat ExtraLight" panose="020B0604020202020204" charset="0"/>
            </a:endParaRPr>
          </a:p>
          <a:p>
            <a:pPr lvl="0" algn="just"/>
            <a:endParaRPr lang="es-ES" dirty="0">
              <a:solidFill>
                <a:schemeClr val="bg1"/>
              </a:solidFill>
              <a:latin typeface="Montserrat ExtraLight" panose="020B0604020202020204" charset="0"/>
            </a:endParaRPr>
          </a:p>
          <a:p>
            <a:pPr lvl="0" algn="just"/>
            <a:endParaRPr lang="es-ES" dirty="0">
              <a:solidFill>
                <a:schemeClr val="bg1"/>
              </a:solidFill>
              <a:latin typeface="Montserrat ExtraLight" panose="020B0604020202020204" charset="0"/>
            </a:endParaRPr>
          </a:p>
          <a:p>
            <a:pPr lvl="0" algn="just"/>
            <a:endParaRPr lang="es-ES" dirty="0">
              <a:solidFill>
                <a:schemeClr val="bg1"/>
              </a:solidFill>
              <a:latin typeface="Montserrat ExtraLight" panose="020B0604020202020204" charset="0"/>
            </a:endParaRPr>
          </a:p>
        </p:txBody>
      </p:sp>
      <p:pic>
        <p:nvPicPr>
          <p:cNvPr id="8" name="image3.png">
            <a:extLst>
              <a:ext uri="{FF2B5EF4-FFF2-40B4-BE49-F238E27FC236}">
                <a16:creationId xmlns:a16="http://schemas.microsoft.com/office/drawing/2014/main" id="{6802293D-712A-7A4D-AA45-FF812392908F}"/>
              </a:ext>
            </a:extLst>
          </p:cNvPr>
          <p:cNvPicPr>
            <a:picLocks noChangeAspect="1"/>
          </p:cNvPicPr>
          <p:nvPr/>
        </p:nvPicPr>
        <p:blipFill>
          <a:blip r:embed="rId4"/>
          <a:stretch>
            <a:fillRect/>
          </a:stretch>
        </p:blipFill>
        <p:spPr>
          <a:xfrm>
            <a:off x="495977" y="163362"/>
            <a:ext cx="1260297" cy="924895"/>
          </a:xfrm>
          <a:prstGeom prst="rect">
            <a:avLst/>
          </a:prstGeom>
          <a:ln w="12700">
            <a:miter lim="400000"/>
          </a:ln>
        </p:spPr>
      </p:pic>
      <p:pic>
        <p:nvPicPr>
          <p:cNvPr id="9" name="Imagen 8">
            <a:extLst>
              <a:ext uri="{FF2B5EF4-FFF2-40B4-BE49-F238E27FC236}">
                <a16:creationId xmlns:a16="http://schemas.microsoft.com/office/drawing/2014/main" id="{96FA848D-9108-D54C-A863-4C5902C26C9A}"/>
              </a:ext>
            </a:extLst>
          </p:cNvPr>
          <p:cNvPicPr>
            <a:picLocks noChangeAspect="1"/>
          </p:cNvPicPr>
          <p:nvPr/>
        </p:nvPicPr>
        <p:blipFill>
          <a:blip r:embed="rId5"/>
          <a:stretch>
            <a:fillRect/>
          </a:stretch>
        </p:blipFill>
        <p:spPr>
          <a:xfrm>
            <a:off x="7088230" y="390541"/>
            <a:ext cx="1818426" cy="427606"/>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19"/>
          <p:cNvSpPr/>
          <p:nvPr/>
        </p:nvSpPr>
        <p:spPr>
          <a:xfrm>
            <a:off x="0" y="-11500"/>
            <a:ext cx="9144000" cy="6858000"/>
          </a:xfrm>
          <a:prstGeom prst="rect">
            <a:avLst/>
          </a:prstGeom>
          <a:solidFill>
            <a:srgbClr val="CB1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s" dirty="0"/>
              <a:t>I</a:t>
            </a:r>
            <a:endParaRPr dirty="0"/>
          </a:p>
        </p:txBody>
      </p:sp>
      <p:pic>
        <p:nvPicPr>
          <p:cNvPr id="162" name="Google Shape;162;p19"/>
          <p:cNvPicPr preferRelativeResize="0"/>
          <p:nvPr/>
        </p:nvPicPr>
        <p:blipFill rotWithShape="1">
          <a:blip r:embed="rId3">
            <a:alphaModFix/>
          </a:blip>
          <a:srcRect t="24545" b="54196"/>
          <a:stretch/>
        </p:blipFill>
        <p:spPr>
          <a:xfrm>
            <a:off x="4516845" y="199719"/>
            <a:ext cx="1866584" cy="733921"/>
          </a:xfrm>
          <a:prstGeom prst="rect">
            <a:avLst/>
          </a:prstGeom>
          <a:noFill/>
          <a:ln>
            <a:noFill/>
          </a:ln>
        </p:spPr>
      </p:pic>
      <p:pic>
        <p:nvPicPr>
          <p:cNvPr id="163" name="Google Shape;163;p19"/>
          <p:cNvPicPr preferRelativeResize="0"/>
          <p:nvPr/>
        </p:nvPicPr>
        <p:blipFill rotWithShape="1">
          <a:blip r:embed="rId3">
            <a:alphaModFix/>
          </a:blip>
          <a:srcRect b="76166"/>
          <a:stretch/>
        </p:blipFill>
        <p:spPr>
          <a:xfrm>
            <a:off x="2760563" y="258850"/>
            <a:ext cx="1664997" cy="733921"/>
          </a:xfrm>
          <a:prstGeom prst="rect">
            <a:avLst/>
          </a:prstGeom>
          <a:noFill/>
          <a:ln>
            <a:noFill/>
          </a:ln>
        </p:spPr>
      </p:pic>
      <p:sp>
        <p:nvSpPr>
          <p:cNvPr id="164" name="Google Shape;164;p19"/>
          <p:cNvSpPr/>
          <p:nvPr/>
        </p:nvSpPr>
        <p:spPr>
          <a:xfrm>
            <a:off x="0" y="1264800"/>
            <a:ext cx="9144000" cy="5593200"/>
          </a:xfrm>
          <a:prstGeom prst="rect">
            <a:avLst/>
          </a:prstGeom>
          <a:solidFill>
            <a:srgbClr val="323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5" name="Google Shape;165;p19"/>
          <p:cNvSpPr txBox="1"/>
          <p:nvPr/>
        </p:nvSpPr>
        <p:spPr>
          <a:xfrm>
            <a:off x="1020931" y="1319796"/>
            <a:ext cx="7271024" cy="73576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s-ES" sz="4400" u="sng" dirty="0">
                <a:solidFill>
                  <a:srgbClr val="FFFFFF"/>
                </a:solidFill>
                <a:latin typeface="Montserrat ExtraLight"/>
                <a:ea typeface="Montserrat ExtraLight"/>
                <a:cs typeface="Montserrat ExtraLight"/>
                <a:sym typeface="Montserrat ExtraLight"/>
              </a:rPr>
              <a:t>Requisitos PIF</a:t>
            </a:r>
            <a:r>
              <a:rPr lang="es-ES" sz="4400" dirty="0">
                <a:solidFill>
                  <a:srgbClr val="FFFFFF"/>
                </a:solidFill>
                <a:latin typeface="Montserrat ExtraLight"/>
                <a:ea typeface="Montserrat ExtraLight"/>
                <a:cs typeface="Montserrat ExtraLight"/>
                <a:sym typeface="Montserrat ExtraLight"/>
              </a:rPr>
              <a:t>:</a:t>
            </a:r>
            <a:endParaRPr sz="4400" dirty="0">
              <a:solidFill>
                <a:srgbClr val="FFFFFF"/>
              </a:solidFill>
              <a:latin typeface="Montserrat ExtraLight"/>
              <a:ea typeface="Montserrat ExtraLight"/>
              <a:cs typeface="Montserrat ExtraLight"/>
              <a:sym typeface="Montserrat ExtraLight"/>
            </a:endParaRPr>
          </a:p>
          <a:p>
            <a:pPr marL="0" lvl="0" indent="0" algn="l" rtl="0">
              <a:spcBef>
                <a:spcPts val="0"/>
              </a:spcBef>
              <a:spcAft>
                <a:spcPts val="0"/>
              </a:spcAft>
              <a:buNone/>
            </a:pPr>
            <a:endParaRPr sz="6000" dirty="0">
              <a:solidFill>
                <a:srgbClr val="FFFFFF"/>
              </a:solidFill>
              <a:latin typeface="Montserrat ExtraLight"/>
              <a:ea typeface="Montserrat ExtraLight"/>
              <a:cs typeface="Montserrat ExtraLight"/>
              <a:sym typeface="Montserrat ExtraLight"/>
            </a:endParaRPr>
          </a:p>
        </p:txBody>
      </p:sp>
      <p:sp>
        <p:nvSpPr>
          <p:cNvPr id="168" name="Google Shape;168;p19"/>
          <p:cNvSpPr txBox="1"/>
          <p:nvPr/>
        </p:nvSpPr>
        <p:spPr>
          <a:xfrm>
            <a:off x="951856" y="2110552"/>
            <a:ext cx="6549775" cy="4048377"/>
          </a:xfrm>
          <a:prstGeom prst="rect">
            <a:avLst/>
          </a:prstGeom>
          <a:noFill/>
          <a:ln>
            <a:noFill/>
          </a:ln>
        </p:spPr>
        <p:txBody>
          <a:bodyPr spcFirstLastPara="1" wrap="square" lIns="91425" tIns="45700" rIns="91425" bIns="45700" anchor="t" anchorCtr="0">
            <a:noAutofit/>
          </a:bodyPr>
          <a:lstStyle/>
          <a:p>
            <a:pPr lvl="0" algn="just"/>
            <a:endParaRPr lang="es-ES" dirty="0">
              <a:solidFill>
                <a:schemeClr val="bg1"/>
              </a:solidFill>
              <a:latin typeface="Montserrat ExtraLight" panose="020B0604020202020204" charset="0"/>
            </a:endParaRPr>
          </a:p>
          <a:p>
            <a:pPr lvl="0" algn="just"/>
            <a:r>
              <a:rPr lang="es-ES" b="1" dirty="0">
                <a:solidFill>
                  <a:schemeClr val="bg1"/>
                </a:solidFill>
                <a:latin typeface="Montserrat ExtraLight" panose="020B0604020202020204" charset="0"/>
              </a:rPr>
              <a:t>De la formación: </a:t>
            </a:r>
          </a:p>
          <a:p>
            <a:pPr lvl="0" algn="just"/>
            <a:endParaRPr lang="es-ES" dirty="0">
              <a:solidFill>
                <a:schemeClr val="bg1"/>
              </a:solidFill>
              <a:latin typeface="Montserrat ExtraLight" panose="020B0604020202020204" charset="0"/>
            </a:endParaRPr>
          </a:p>
          <a:p>
            <a:pPr lvl="0" algn="just"/>
            <a:r>
              <a:rPr lang="es-ES" dirty="0">
                <a:solidFill>
                  <a:schemeClr val="bg1"/>
                </a:solidFill>
                <a:latin typeface="Montserrat ExtraLight" panose="020B0604020202020204" charset="0"/>
              </a:rPr>
              <a:t>Que esté reconocida mediante una titulación oficial o mediante un título universitario propio</a:t>
            </a:r>
          </a:p>
          <a:p>
            <a:pPr lvl="0" algn="just"/>
            <a:r>
              <a:rPr lang="es-ES" dirty="0">
                <a:solidFill>
                  <a:schemeClr val="bg1"/>
                </a:solidFill>
                <a:latin typeface="Montserrat ExtraLight" panose="020B0604020202020204" charset="0"/>
              </a:rPr>
              <a:t>Que se imparta en modalidad presencial y en horario laboral</a:t>
            </a:r>
          </a:p>
          <a:p>
            <a:pPr algn="just"/>
            <a:r>
              <a:rPr lang="es-ES" dirty="0">
                <a:solidFill>
                  <a:schemeClr val="bg1"/>
                </a:solidFill>
                <a:latin typeface="Montserrat ExtraLight" panose="020B0604020202020204" charset="0"/>
              </a:rPr>
              <a:t> </a:t>
            </a:r>
          </a:p>
          <a:p>
            <a:pPr lvl="0" algn="just"/>
            <a:r>
              <a:rPr lang="es-ES" b="1" dirty="0">
                <a:solidFill>
                  <a:schemeClr val="bg1"/>
                </a:solidFill>
                <a:latin typeface="Montserrat ExtraLight" panose="020B0604020202020204" charset="0"/>
              </a:rPr>
              <a:t>Del trabajador</a:t>
            </a:r>
            <a:r>
              <a:rPr lang="es-ES" dirty="0">
                <a:solidFill>
                  <a:schemeClr val="bg1"/>
                </a:solidFill>
                <a:latin typeface="Montserrat ExtraLight" panose="020B0604020202020204" charset="0"/>
              </a:rPr>
              <a:t>:</a:t>
            </a:r>
          </a:p>
          <a:p>
            <a:pPr lvl="0" algn="just"/>
            <a:endParaRPr lang="es-ES" dirty="0">
              <a:solidFill>
                <a:schemeClr val="bg1"/>
              </a:solidFill>
              <a:latin typeface="Montserrat ExtraLight" panose="020B0604020202020204" charset="0"/>
            </a:endParaRPr>
          </a:p>
          <a:p>
            <a:pPr lvl="0" algn="just"/>
            <a:r>
              <a:rPr lang="es-ES" dirty="0">
                <a:solidFill>
                  <a:schemeClr val="bg1"/>
                </a:solidFill>
                <a:latin typeface="Montserrat ExtraLight" panose="020B0604020202020204" charset="0"/>
              </a:rPr>
              <a:t>Lo. Tiene que solicitar el trabajador a la empresa</a:t>
            </a:r>
          </a:p>
          <a:p>
            <a:pPr lvl="0" algn="just"/>
            <a:r>
              <a:rPr lang="es-ES" dirty="0">
                <a:solidFill>
                  <a:schemeClr val="bg1"/>
                </a:solidFill>
                <a:latin typeface="Montserrat ExtraLight" panose="020B0604020202020204" charset="0"/>
              </a:rPr>
              <a:t>Que la formación coincida con su jornada laboral, </a:t>
            </a:r>
          </a:p>
          <a:p>
            <a:pPr lvl="0" algn="just"/>
            <a:r>
              <a:rPr lang="es-ES" dirty="0">
                <a:solidFill>
                  <a:schemeClr val="bg1"/>
                </a:solidFill>
                <a:latin typeface="Montserrat ExtraLight" panose="020B0604020202020204" charset="0"/>
              </a:rPr>
              <a:t>Que realice la formación por iniciativa propia</a:t>
            </a:r>
          </a:p>
          <a:p>
            <a:pPr algn="just"/>
            <a:r>
              <a:rPr lang="es-ES" dirty="0">
                <a:solidFill>
                  <a:schemeClr val="bg1"/>
                </a:solidFill>
                <a:latin typeface="Montserrat ExtraLight" panose="020B0604020202020204" charset="0"/>
              </a:rPr>
              <a:t> </a:t>
            </a:r>
          </a:p>
          <a:p>
            <a:pPr lvl="0" algn="just"/>
            <a:r>
              <a:rPr lang="es-ES" b="1" dirty="0">
                <a:solidFill>
                  <a:schemeClr val="bg1"/>
                </a:solidFill>
                <a:latin typeface="Montserrat ExtraLight" panose="020B0604020202020204" charset="0"/>
              </a:rPr>
              <a:t>De la empresa</a:t>
            </a:r>
            <a:r>
              <a:rPr lang="es-ES" dirty="0">
                <a:solidFill>
                  <a:schemeClr val="bg1"/>
                </a:solidFill>
                <a:latin typeface="Montserrat ExtraLight" panose="020B0604020202020204" charset="0"/>
              </a:rPr>
              <a:t>: </a:t>
            </a:r>
          </a:p>
          <a:p>
            <a:pPr lvl="0" algn="just"/>
            <a:endParaRPr lang="es-ES" dirty="0">
              <a:solidFill>
                <a:schemeClr val="bg1"/>
              </a:solidFill>
              <a:latin typeface="Montserrat ExtraLight" panose="020B0604020202020204" charset="0"/>
            </a:endParaRPr>
          </a:p>
          <a:p>
            <a:pPr lvl="0" algn="just"/>
            <a:r>
              <a:rPr lang="es-ES" dirty="0">
                <a:solidFill>
                  <a:schemeClr val="bg1"/>
                </a:solidFill>
                <a:latin typeface="Montserrat ExtraLight" panose="020B0604020202020204" charset="0"/>
              </a:rPr>
              <a:t>que conceda el permiso al trabajador en horario laboral.</a:t>
            </a:r>
          </a:p>
          <a:p>
            <a:pPr marL="285750" lvl="0" indent="-285750" algn="just">
              <a:buFont typeface="Wingdings" panose="05000000000000000000" pitchFamily="2" charset="2"/>
              <a:buChar char="Ø"/>
            </a:pPr>
            <a:endParaRPr lang="es-ES" dirty="0">
              <a:solidFill>
                <a:schemeClr val="bg1"/>
              </a:solidFill>
              <a:latin typeface="Montserrat ExtraLight" panose="020B0604020202020204" charset="0"/>
            </a:endParaRPr>
          </a:p>
          <a:p>
            <a:pPr lvl="0" algn="just"/>
            <a:endParaRPr lang="es-ES" dirty="0">
              <a:solidFill>
                <a:schemeClr val="bg1"/>
              </a:solidFill>
              <a:latin typeface="Montserrat ExtraLight" panose="020B0604020202020204" charset="0"/>
            </a:endParaRPr>
          </a:p>
          <a:p>
            <a:pPr lvl="0" algn="just"/>
            <a:endParaRPr lang="es-ES" dirty="0">
              <a:solidFill>
                <a:schemeClr val="bg1"/>
              </a:solidFill>
              <a:latin typeface="Montserrat ExtraLight" panose="020B0604020202020204" charset="0"/>
            </a:endParaRPr>
          </a:p>
          <a:p>
            <a:pPr lvl="0" algn="just"/>
            <a:endParaRPr lang="es-ES" dirty="0">
              <a:solidFill>
                <a:schemeClr val="bg1"/>
              </a:solidFill>
              <a:latin typeface="Montserrat ExtraLight" panose="020B0604020202020204" charset="0"/>
            </a:endParaRPr>
          </a:p>
        </p:txBody>
      </p:sp>
      <p:pic>
        <p:nvPicPr>
          <p:cNvPr id="8" name="image3.png">
            <a:extLst>
              <a:ext uri="{FF2B5EF4-FFF2-40B4-BE49-F238E27FC236}">
                <a16:creationId xmlns:a16="http://schemas.microsoft.com/office/drawing/2014/main" id="{798AE96F-B2AF-1643-A909-6E8F957A95D9}"/>
              </a:ext>
            </a:extLst>
          </p:cNvPr>
          <p:cNvPicPr>
            <a:picLocks noChangeAspect="1"/>
          </p:cNvPicPr>
          <p:nvPr/>
        </p:nvPicPr>
        <p:blipFill>
          <a:blip r:embed="rId4"/>
          <a:stretch>
            <a:fillRect/>
          </a:stretch>
        </p:blipFill>
        <p:spPr>
          <a:xfrm>
            <a:off x="495977" y="163362"/>
            <a:ext cx="1260297" cy="924895"/>
          </a:xfrm>
          <a:prstGeom prst="rect">
            <a:avLst/>
          </a:prstGeom>
          <a:ln w="12700">
            <a:miter lim="400000"/>
          </a:ln>
        </p:spPr>
      </p:pic>
      <p:pic>
        <p:nvPicPr>
          <p:cNvPr id="9" name="Imagen 8">
            <a:extLst>
              <a:ext uri="{FF2B5EF4-FFF2-40B4-BE49-F238E27FC236}">
                <a16:creationId xmlns:a16="http://schemas.microsoft.com/office/drawing/2014/main" id="{F220E29D-BD7E-0C45-B863-1B43E094B5D7}"/>
              </a:ext>
            </a:extLst>
          </p:cNvPr>
          <p:cNvPicPr>
            <a:picLocks noChangeAspect="1"/>
          </p:cNvPicPr>
          <p:nvPr/>
        </p:nvPicPr>
        <p:blipFill>
          <a:blip r:embed="rId5"/>
          <a:stretch>
            <a:fillRect/>
          </a:stretch>
        </p:blipFill>
        <p:spPr>
          <a:xfrm>
            <a:off x="7088230" y="390541"/>
            <a:ext cx="1818426" cy="427606"/>
          </a:xfrm>
          <a:prstGeom prst="rect">
            <a:avLst/>
          </a:prstGeom>
        </p:spPr>
      </p:pic>
    </p:spTree>
    <p:extLst>
      <p:ext uri="{BB962C8B-B14F-4D97-AF65-F5344CB8AC3E}">
        <p14:creationId xmlns:p14="http://schemas.microsoft.com/office/powerpoint/2010/main" val="30014135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19"/>
          <p:cNvSpPr/>
          <p:nvPr/>
        </p:nvSpPr>
        <p:spPr>
          <a:xfrm>
            <a:off x="0" y="-11500"/>
            <a:ext cx="9144000" cy="6858000"/>
          </a:xfrm>
          <a:prstGeom prst="rect">
            <a:avLst/>
          </a:prstGeom>
          <a:solidFill>
            <a:srgbClr val="CB1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s" dirty="0"/>
              <a:t>I</a:t>
            </a:r>
            <a:endParaRPr dirty="0"/>
          </a:p>
        </p:txBody>
      </p:sp>
      <p:pic>
        <p:nvPicPr>
          <p:cNvPr id="162" name="Google Shape;162;p19"/>
          <p:cNvPicPr preferRelativeResize="0"/>
          <p:nvPr/>
        </p:nvPicPr>
        <p:blipFill rotWithShape="1">
          <a:blip r:embed="rId3">
            <a:alphaModFix/>
          </a:blip>
          <a:srcRect t="24545" b="54196"/>
          <a:stretch/>
        </p:blipFill>
        <p:spPr>
          <a:xfrm>
            <a:off x="4516845" y="199719"/>
            <a:ext cx="1866584" cy="733921"/>
          </a:xfrm>
          <a:prstGeom prst="rect">
            <a:avLst/>
          </a:prstGeom>
          <a:noFill/>
          <a:ln>
            <a:noFill/>
          </a:ln>
        </p:spPr>
      </p:pic>
      <p:pic>
        <p:nvPicPr>
          <p:cNvPr id="163" name="Google Shape;163;p19"/>
          <p:cNvPicPr preferRelativeResize="0"/>
          <p:nvPr/>
        </p:nvPicPr>
        <p:blipFill rotWithShape="1">
          <a:blip r:embed="rId3">
            <a:alphaModFix/>
          </a:blip>
          <a:srcRect b="76166"/>
          <a:stretch/>
        </p:blipFill>
        <p:spPr>
          <a:xfrm>
            <a:off x="2760563" y="258850"/>
            <a:ext cx="1664997" cy="733921"/>
          </a:xfrm>
          <a:prstGeom prst="rect">
            <a:avLst/>
          </a:prstGeom>
          <a:noFill/>
          <a:ln>
            <a:noFill/>
          </a:ln>
        </p:spPr>
      </p:pic>
      <p:sp>
        <p:nvSpPr>
          <p:cNvPr id="164" name="Google Shape;164;p19"/>
          <p:cNvSpPr/>
          <p:nvPr/>
        </p:nvSpPr>
        <p:spPr>
          <a:xfrm>
            <a:off x="0" y="1264800"/>
            <a:ext cx="9144000" cy="5593200"/>
          </a:xfrm>
          <a:prstGeom prst="rect">
            <a:avLst/>
          </a:prstGeom>
          <a:solidFill>
            <a:srgbClr val="323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5" name="Google Shape;165;p19"/>
          <p:cNvSpPr txBox="1"/>
          <p:nvPr/>
        </p:nvSpPr>
        <p:spPr>
          <a:xfrm>
            <a:off x="1020931" y="1319796"/>
            <a:ext cx="7271024" cy="73576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s-ES" sz="4400" u="sng" dirty="0">
                <a:solidFill>
                  <a:srgbClr val="FFFFFF"/>
                </a:solidFill>
                <a:latin typeface="Montserrat ExtraLight"/>
                <a:ea typeface="Montserrat ExtraLight"/>
                <a:cs typeface="Montserrat ExtraLight"/>
                <a:sym typeface="Montserrat ExtraLight"/>
              </a:rPr>
              <a:t>Requisitos PIF</a:t>
            </a:r>
            <a:r>
              <a:rPr lang="es-ES" sz="4400" dirty="0">
                <a:solidFill>
                  <a:srgbClr val="FFFFFF"/>
                </a:solidFill>
                <a:latin typeface="Montserrat ExtraLight"/>
                <a:ea typeface="Montserrat ExtraLight"/>
                <a:cs typeface="Montserrat ExtraLight"/>
                <a:sym typeface="Montserrat ExtraLight"/>
              </a:rPr>
              <a:t>:</a:t>
            </a:r>
            <a:endParaRPr sz="4400" dirty="0">
              <a:solidFill>
                <a:srgbClr val="FFFFFF"/>
              </a:solidFill>
              <a:latin typeface="Montserrat ExtraLight"/>
              <a:ea typeface="Montserrat ExtraLight"/>
              <a:cs typeface="Montserrat ExtraLight"/>
              <a:sym typeface="Montserrat ExtraLight"/>
            </a:endParaRPr>
          </a:p>
          <a:p>
            <a:pPr marL="0" lvl="0" indent="0" algn="l" rtl="0">
              <a:spcBef>
                <a:spcPts val="0"/>
              </a:spcBef>
              <a:spcAft>
                <a:spcPts val="0"/>
              </a:spcAft>
              <a:buNone/>
            </a:pPr>
            <a:endParaRPr sz="6000" dirty="0">
              <a:solidFill>
                <a:srgbClr val="FFFFFF"/>
              </a:solidFill>
              <a:latin typeface="Montserrat ExtraLight"/>
              <a:ea typeface="Montserrat ExtraLight"/>
              <a:cs typeface="Montserrat ExtraLight"/>
              <a:sym typeface="Montserrat ExtraLight"/>
            </a:endParaRPr>
          </a:p>
        </p:txBody>
      </p:sp>
      <p:pic>
        <p:nvPicPr>
          <p:cNvPr id="3" name="Imagen 2">
            <a:extLst>
              <a:ext uri="{FF2B5EF4-FFF2-40B4-BE49-F238E27FC236}">
                <a16:creationId xmlns:a16="http://schemas.microsoft.com/office/drawing/2014/main" id="{243EEB87-A4F2-044A-BC2A-6F37A2E68493}"/>
              </a:ext>
            </a:extLst>
          </p:cNvPr>
          <p:cNvPicPr>
            <a:picLocks noChangeAspect="1"/>
          </p:cNvPicPr>
          <p:nvPr/>
        </p:nvPicPr>
        <p:blipFill>
          <a:blip r:embed="rId4"/>
          <a:stretch>
            <a:fillRect/>
          </a:stretch>
        </p:blipFill>
        <p:spPr>
          <a:xfrm>
            <a:off x="2649843" y="3680995"/>
            <a:ext cx="4013200" cy="1854200"/>
          </a:xfrm>
          <a:prstGeom prst="rect">
            <a:avLst/>
          </a:prstGeom>
        </p:spPr>
      </p:pic>
      <p:sp>
        <p:nvSpPr>
          <p:cNvPr id="11" name="Google Shape;168;p19">
            <a:extLst>
              <a:ext uri="{FF2B5EF4-FFF2-40B4-BE49-F238E27FC236}">
                <a16:creationId xmlns:a16="http://schemas.microsoft.com/office/drawing/2014/main" id="{63FC8743-22B4-DE44-83A2-9CB73E3C26B4}"/>
              </a:ext>
            </a:extLst>
          </p:cNvPr>
          <p:cNvSpPr txBox="1"/>
          <p:nvPr/>
        </p:nvSpPr>
        <p:spPr>
          <a:xfrm>
            <a:off x="951856" y="2110552"/>
            <a:ext cx="6549775" cy="4048377"/>
          </a:xfrm>
          <a:prstGeom prst="rect">
            <a:avLst/>
          </a:prstGeom>
          <a:noFill/>
          <a:ln>
            <a:noFill/>
          </a:ln>
        </p:spPr>
        <p:txBody>
          <a:bodyPr spcFirstLastPara="1" wrap="square" lIns="91425" tIns="45700" rIns="91425" bIns="45700" anchor="t" anchorCtr="0">
            <a:noAutofit/>
          </a:bodyPr>
          <a:lstStyle/>
          <a:p>
            <a:pPr lvl="0" algn="just"/>
            <a:endParaRPr lang="es-ES" dirty="0">
              <a:solidFill>
                <a:schemeClr val="bg1"/>
              </a:solidFill>
              <a:latin typeface="Montserrat ExtraLight" panose="020B0604020202020204" charset="0"/>
            </a:endParaRPr>
          </a:p>
          <a:p>
            <a:pPr lvl="0" algn="just"/>
            <a:r>
              <a:rPr lang="es-ES" b="1" dirty="0">
                <a:solidFill>
                  <a:schemeClr val="bg1"/>
                </a:solidFill>
                <a:latin typeface="Montserrat ExtraLight" panose="020B0604020202020204" charset="0"/>
              </a:rPr>
              <a:t>Créditos de Horas Anuales según el tamaño de la empresa, para todos sus trabajadores</a:t>
            </a:r>
            <a:endParaRPr lang="es-ES" dirty="0">
              <a:solidFill>
                <a:schemeClr val="bg1"/>
              </a:solidFill>
              <a:latin typeface="Montserrat ExtraLight" panose="020B0604020202020204" charset="0"/>
            </a:endParaRPr>
          </a:p>
          <a:p>
            <a:pPr lvl="0" algn="just"/>
            <a:endParaRPr lang="es-ES" dirty="0">
              <a:solidFill>
                <a:schemeClr val="bg1"/>
              </a:solidFill>
              <a:latin typeface="Montserrat ExtraLight" panose="020B0604020202020204" charset="0"/>
            </a:endParaRPr>
          </a:p>
        </p:txBody>
      </p:sp>
      <p:pic>
        <p:nvPicPr>
          <p:cNvPr id="9" name="image3.png">
            <a:extLst>
              <a:ext uri="{FF2B5EF4-FFF2-40B4-BE49-F238E27FC236}">
                <a16:creationId xmlns:a16="http://schemas.microsoft.com/office/drawing/2014/main" id="{A3FB8DC8-462A-B142-9905-94FE141FA6AA}"/>
              </a:ext>
            </a:extLst>
          </p:cNvPr>
          <p:cNvPicPr>
            <a:picLocks noChangeAspect="1"/>
          </p:cNvPicPr>
          <p:nvPr/>
        </p:nvPicPr>
        <p:blipFill>
          <a:blip r:embed="rId5"/>
          <a:stretch>
            <a:fillRect/>
          </a:stretch>
        </p:blipFill>
        <p:spPr>
          <a:xfrm>
            <a:off x="495977" y="163362"/>
            <a:ext cx="1260297" cy="924895"/>
          </a:xfrm>
          <a:prstGeom prst="rect">
            <a:avLst/>
          </a:prstGeom>
          <a:ln w="12700">
            <a:miter lim="400000"/>
          </a:ln>
        </p:spPr>
      </p:pic>
      <p:pic>
        <p:nvPicPr>
          <p:cNvPr id="4" name="Imagen 3">
            <a:extLst>
              <a:ext uri="{FF2B5EF4-FFF2-40B4-BE49-F238E27FC236}">
                <a16:creationId xmlns:a16="http://schemas.microsoft.com/office/drawing/2014/main" id="{142CAB47-AC4C-0547-8450-FB48D10FF3A4}"/>
              </a:ext>
            </a:extLst>
          </p:cNvPr>
          <p:cNvPicPr>
            <a:picLocks noChangeAspect="1"/>
          </p:cNvPicPr>
          <p:nvPr/>
        </p:nvPicPr>
        <p:blipFill>
          <a:blip r:embed="rId6"/>
          <a:stretch>
            <a:fillRect/>
          </a:stretch>
        </p:blipFill>
        <p:spPr>
          <a:xfrm>
            <a:off x="7088230" y="390541"/>
            <a:ext cx="1818426" cy="427606"/>
          </a:xfrm>
          <a:prstGeom prst="rect">
            <a:avLst/>
          </a:prstGeom>
        </p:spPr>
      </p:pic>
    </p:spTree>
    <p:extLst>
      <p:ext uri="{BB962C8B-B14F-4D97-AF65-F5344CB8AC3E}">
        <p14:creationId xmlns:p14="http://schemas.microsoft.com/office/powerpoint/2010/main" val="1581283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19"/>
          <p:cNvSpPr/>
          <p:nvPr/>
        </p:nvSpPr>
        <p:spPr>
          <a:xfrm>
            <a:off x="0" y="-11500"/>
            <a:ext cx="9144000" cy="6858000"/>
          </a:xfrm>
          <a:prstGeom prst="rect">
            <a:avLst/>
          </a:prstGeom>
          <a:solidFill>
            <a:srgbClr val="CB1D3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s" dirty="0"/>
              <a:t>I</a:t>
            </a:r>
            <a:endParaRPr dirty="0"/>
          </a:p>
        </p:txBody>
      </p:sp>
      <p:pic>
        <p:nvPicPr>
          <p:cNvPr id="162" name="Google Shape;162;p19"/>
          <p:cNvPicPr preferRelativeResize="0"/>
          <p:nvPr/>
        </p:nvPicPr>
        <p:blipFill rotWithShape="1">
          <a:blip r:embed="rId3">
            <a:alphaModFix/>
          </a:blip>
          <a:srcRect t="24545" b="54196"/>
          <a:stretch/>
        </p:blipFill>
        <p:spPr>
          <a:xfrm>
            <a:off x="4516845" y="199719"/>
            <a:ext cx="1866584" cy="733921"/>
          </a:xfrm>
          <a:prstGeom prst="rect">
            <a:avLst/>
          </a:prstGeom>
          <a:noFill/>
          <a:ln>
            <a:noFill/>
          </a:ln>
        </p:spPr>
      </p:pic>
      <p:pic>
        <p:nvPicPr>
          <p:cNvPr id="163" name="Google Shape;163;p19"/>
          <p:cNvPicPr preferRelativeResize="0"/>
          <p:nvPr/>
        </p:nvPicPr>
        <p:blipFill rotWithShape="1">
          <a:blip r:embed="rId3">
            <a:alphaModFix/>
          </a:blip>
          <a:srcRect b="76166"/>
          <a:stretch/>
        </p:blipFill>
        <p:spPr>
          <a:xfrm>
            <a:off x="2760563" y="258850"/>
            <a:ext cx="1664997" cy="733921"/>
          </a:xfrm>
          <a:prstGeom prst="rect">
            <a:avLst/>
          </a:prstGeom>
          <a:noFill/>
          <a:ln>
            <a:noFill/>
          </a:ln>
        </p:spPr>
      </p:pic>
      <p:sp>
        <p:nvSpPr>
          <p:cNvPr id="164" name="Google Shape;164;p19"/>
          <p:cNvSpPr/>
          <p:nvPr/>
        </p:nvSpPr>
        <p:spPr>
          <a:xfrm>
            <a:off x="0" y="1264800"/>
            <a:ext cx="9144000" cy="5593200"/>
          </a:xfrm>
          <a:prstGeom prst="rect">
            <a:avLst/>
          </a:prstGeom>
          <a:solidFill>
            <a:srgbClr val="32323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200" dirty="0"/>
          </a:p>
        </p:txBody>
      </p:sp>
      <p:sp>
        <p:nvSpPr>
          <p:cNvPr id="165" name="Google Shape;165;p19"/>
          <p:cNvSpPr txBox="1"/>
          <p:nvPr/>
        </p:nvSpPr>
        <p:spPr>
          <a:xfrm>
            <a:off x="1020931" y="1319796"/>
            <a:ext cx="7271024" cy="73576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s-ES" sz="2800" dirty="0">
                <a:solidFill>
                  <a:srgbClr val="FFFFFF"/>
                </a:solidFill>
                <a:latin typeface="Montserrat ExtraLight"/>
                <a:ea typeface="Montserrat ExtraLight"/>
                <a:cs typeface="Montserrat ExtraLight"/>
                <a:sym typeface="Montserrat ExtraLight"/>
              </a:rPr>
              <a:t>Bonificación mediante PIF</a:t>
            </a:r>
            <a:endParaRPr sz="2800" dirty="0">
              <a:solidFill>
                <a:srgbClr val="FFFFFF"/>
              </a:solidFill>
              <a:latin typeface="Montserrat ExtraLight"/>
              <a:ea typeface="Montserrat ExtraLight"/>
              <a:cs typeface="Montserrat ExtraLight"/>
              <a:sym typeface="Montserrat ExtraLight"/>
            </a:endParaRPr>
          </a:p>
          <a:p>
            <a:pPr marL="0" lvl="0" indent="0" algn="l" rtl="0">
              <a:spcBef>
                <a:spcPts val="0"/>
              </a:spcBef>
              <a:spcAft>
                <a:spcPts val="0"/>
              </a:spcAft>
              <a:buNone/>
            </a:pPr>
            <a:endParaRPr sz="4000" dirty="0">
              <a:solidFill>
                <a:srgbClr val="FFFFFF"/>
              </a:solidFill>
              <a:latin typeface="Montserrat ExtraLight"/>
              <a:ea typeface="Montserrat ExtraLight"/>
              <a:cs typeface="Montserrat ExtraLight"/>
              <a:sym typeface="Montserrat ExtraLight"/>
            </a:endParaRPr>
          </a:p>
        </p:txBody>
      </p:sp>
      <p:sp>
        <p:nvSpPr>
          <p:cNvPr id="168" name="Google Shape;168;p19"/>
          <p:cNvSpPr txBox="1"/>
          <p:nvPr/>
        </p:nvSpPr>
        <p:spPr>
          <a:xfrm>
            <a:off x="346230" y="2427957"/>
            <a:ext cx="8487052" cy="1779587"/>
          </a:xfrm>
          <a:prstGeom prst="rect">
            <a:avLst/>
          </a:prstGeom>
          <a:noFill/>
          <a:ln>
            <a:noFill/>
          </a:ln>
        </p:spPr>
        <p:txBody>
          <a:bodyPr spcFirstLastPara="1" wrap="square" lIns="91425" tIns="45700" rIns="91425" bIns="45700" anchor="t" anchorCtr="0">
            <a:noAutofit/>
          </a:bodyPr>
          <a:lstStyle/>
          <a:p>
            <a:pPr lvl="0" algn="just"/>
            <a:r>
              <a:rPr lang="es-ES" sz="1200" dirty="0">
                <a:solidFill>
                  <a:schemeClr val="bg1"/>
                </a:solidFill>
              </a:rPr>
              <a:t>Toda persona que trabaja por cuenta ajena y cotiza a la Seguridad Social en España tiene la posibilidad de solicitar a su empresa un Permiso Individual de Formación (disponer de tiempo libre dentro de la jornada laboral) para realizar cualquier de los programas de Posgrado de EUNCET. Al autorizarlo, la empresa adquiere el derecho a recuperar los costes salariales correspondientes a las horas laborales que coinciden con la formación, conforme a la normativa vigente (Ley 30/2015 y RD 694/2017). Esta bonificación no consume los créditos para la formación programada por la empresa, ni requiere que la empresa asuma el coste de la formación. </a:t>
            </a:r>
            <a:endParaRPr lang="es-ES" sz="1200" dirty="0">
              <a:solidFill>
                <a:schemeClr val="bg1"/>
              </a:solidFill>
              <a:latin typeface="Montserrat ExtraLight" panose="020B0604020202020204" charset="0"/>
            </a:endParaRPr>
          </a:p>
          <a:p>
            <a:pPr lvl="0" algn="just"/>
            <a:endParaRPr lang="es-ES" dirty="0">
              <a:solidFill>
                <a:schemeClr val="bg1"/>
              </a:solidFill>
              <a:latin typeface="Montserrat ExtraLight" panose="020B0604020202020204" charset="0"/>
            </a:endParaRPr>
          </a:p>
          <a:p>
            <a:pPr lvl="0" algn="just"/>
            <a:r>
              <a:rPr lang="es-ES" dirty="0">
                <a:solidFill>
                  <a:schemeClr val="bg1"/>
                </a:solidFill>
              </a:rPr>
              <a:t>               Estimación del importe bonificable, conforme a la normativa vigente Bonificación </a:t>
            </a:r>
          </a:p>
          <a:p>
            <a:pPr lvl="0" algn="just"/>
            <a:endParaRPr lang="es-ES" dirty="0">
              <a:solidFill>
                <a:schemeClr val="bg1"/>
              </a:solidFill>
            </a:endParaRPr>
          </a:p>
        </p:txBody>
      </p:sp>
      <p:sp>
        <p:nvSpPr>
          <p:cNvPr id="9" name="Google Shape;165;p19">
            <a:extLst>
              <a:ext uri="{FF2B5EF4-FFF2-40B4-BE49-F238E27FC236}">
                <a16:creationId xmlns:a16="http://schemas.microsoft.com/office/drawing/2014/main" id="{FDA1AEF0-3775-40F6-9227-06DAB537BA40}"/>
              </a:ext>
            </a:extLst>
          </p:cNvPr>
          <p:cNvSpPr txBox="1"/>
          <p:nvPr/>
        </p:nvSpPr>
        <p:spPr>
          <a:xfrm>
            <a:off x="479394" y="1793146"/>
            <a:ext cx="8353888" cy="634811"/>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s-ES" sz="2400" u="sng" dirty="0">
                <a:solidFill>
                  <a:srgbClr val="FFFFFF"/>
                </a:solidFill>
                <a:latin typeface="Montserrat ExtraLight"/>
                <a:ea typeface="Montserrat ExtraLight"/>
                <a:cs typeface="Montserrat ExtraLight"/>
                <a:sym typeface="Montserrat ExtraLight"/>
              </a:rPr>
              <a:t>EXECUTIVE MODULAR EDUCATION</a:t>
            </a:r>
            <a:endParaRPr sz="2400" dirty="0">
              <a:solidFill>
                <a:srgbClr val="FFFFFF"/>
              </a:solidFill>
              <a:latin typeface="Montserrat ExtraLight"/>
              <a:ea typeface="Montserrat ExtraLight"/>
              <a:cs typeface="Montserrat ExtraLight"/>
              <a:sym typeface="Montserrat ExtraLight"/>
            </a:endParaRPr>
          </a:p>
          <a:p>
            <a:pPr marL="0" lvl="0" indent="0" algn="l" rtl="0">
              <a:spcBef>
                <a:spcPts val="0"/>
              </a:spcBef>
              <a:spcAft>
                <a:spcPts val="0"/>
              </a:spcAft>
              <a:buNone/>
            </a:pPr>
            <a:endParaRPr dirty="0">
              <a:solidFill>
                <a:srgbClr val="FFFFFF"/>
              </a:solidFill>
              <a:latin typeface="Montserrat ExtraLight"/>
              <a:ea typeface="Montserrat ExtraLight"/>
              <a:cs typeface="Montserrat ExtraLight"/>
              <a:sym typeface="Montserrat ExtraLight"/>
            </a:endParaRPr>
          </a:p>
        </p:txBody>
      </p:sp>
      <p:pic>
        <p:nvPicPr>
          <p:cNvPr id="4" name="Imagen 3" descr="Imagen que contiene captura de pantalla&#10;&#10;Descripción generada con confianza muy alta">
            <a:extLst>
              <a:ext uri="{FF2B5EF4-FFF2-40B4-BE49-F238E27FC236}">
                <a16:creationId xmlns:a16="http://schemas.microsoft.com/office/drawing/2014/main" id="{CE1D956D-2904-41CB-A7FD-230462557269}"/>
              </a:ext>
            </a:extLst>
          </p:cNvPr>
          <p:cNvPicPr>
            <a:picLocks noChangeAspect="1"/>
          </p:cNvPicPr>
          <p:nvPr/>
        </p:nvPicPr>
        <p:blipFill>
          <a:blip r:embed="rId4"/>
          <a:stretch>
            <a:fillRect/>
          </a:stretch>
        </p:blipFill>
        <p:spPr>
          <a:xfrm>
            <a:off x="1716104" y="4175146"/>
            <a:ext cx="5601482" cy="2391109"/>
          </a:xfrm>
          <a:prstGeom prst="rect">
            <a:avLst/>
          </a:prstGeom>
        </p:spPr>
      </p:pic>
      <p:pic>
        <p:nvPicPr>
          <p:cNvPr id="10" name="image3.png">
            <a:extLst>
              <a:ext uri="{FF2B5EF4-FFF2-40B4-BE49-F238E27FC236}">
                <a16:creationId xmlns:a16="http://schemas.microsoft.com/office/drawing/2014/main" id="{58550895-CC89-DC4F-8E0B-935F9F3B6AFF}"/>
              </a:ext>
            </a:extLst>
          </p:cNvPr>
          <p:cNvPicPr>
            <a:picLocks noChangeAspect="1"/>
          </p:cNvPicPr>
          <p:nvPr/>
        </p:nvPicPr>
        <p:blipFill>
          <a:blip r:embed="rId5"/>
          <a:stretch>
            <a:fillRect/>
          </a:stretch>
        </p:blipFill>
        <p:spPr>
          <a:xfrm>
            <a:off x="495977" y="163362"/>
            <a:ext cx="1260297" cy="924895"/>
          </a:xfrm>
          <a:prstGeom prst="rect">
            <a:avLst/>
          </a:prstGeom>
          <a:ln w="12700">
            <a:miter lim="400000"/>
          </a:ln>
        </p:spPr>
      </p:pic>
      <p:pic>
        <p:nvPicPr>
          <p:cNvPr id="11" name="Imagen 10">
            <a:extLst>
              <a:ext uri="{FF2B5EF4-FFF2-40B4-BE49-F238E27FC236}">
                <a16:creationId xmlns:a16="http://schemas.microsoft.com/office/drawing/2014/main" id="{140B9DD0-4C99-0549-8340-EE79F32F9AE0}"/>
              </a:ext>
            </a:extLst>
          </p:cNvPr>
          <p:cNvPicPr>
            <a:picLocks noChangeAspect="1"/>
          </p:cNvPicPr>
          <p:nvPr/>
        </p:nvPicPr>
        <p:blipFill>
          <a:blip r:embed="rId6"/>
          <a:stretch>
            <a:fillRect/>
          </a:stretch>
        </p:blipFill>
        <p:spPr>
          <a:xfrm>
            <a:off x="7088230" y="390541"/>
            <a:ext cx="1818426" cy="427606"/>
          </a:xfrm>
          <a:prstGeom prst="rect">
            <a:avLst/>
          </a:prstGeom>
        </p:spPr>
      </p:pic>
    </p:spTree>
    <p:extLst>
      <p:ext uri="{BB962C8B-B14F-4D97-AF65-F5344CB8AC3E}">
        <p14:creationId xmlns:p14="http://schemas.microsoft.com/office/powerpoint/2010/main" val="2214258962"/>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299</Words>
  <Application>Microsoft Office PowerPoint</Application>
  <PresentationFormat>Presentación en pantalla (4:3)</PresentationFormat>
  <Paragraphs>48</Paragraphs>
  <Slides>4</Slides>
  <Notes>4</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Wingdings</vt:lpstr>
      <vt:lpstr>Montserrat ExtraLight</vt:lpstr>
      <vt:lpstr>Arial</vt:lpstr>
      <vt:lpstr>Simple Light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Laura Riba</dc:creator>
  <cp:lastModifiedBy>Mar Vidal Rusiñol</cp:lastModifiedBy>
  <cp:revision>8</cp:revision>
  <dcterms:modified xsi:type="dcterms:W3CDTF">2019-10-17T09:36:10Z</dcterms:modified>
</cp:coreProperties>
</file>